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3"/>
    <p:sldId id="257" r:id="rId4"/>
    <p:sldId id="259" r:id="rId5"/>
    <p:sldId id="258" r:id="rId6"/>
    <p:sldId id="261" r:id="rId7"/>
    <p:sldId id="260" r:id="rId8"/>
    <p:sldId id="263" r:id="rId9"/>
    <p:sldId id="264" r:id="rId10"/>
    <p:sldId id="265" r:id="rId12"/>
  </p:sldIdLst>
  <p:sldSz cx="12192000" cy="6858000"/>
  <p:notesSz cx="10234295" cy="710374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666"/>
    <a:srgbClr val="FC0280"/>
    <a:srgbClr val="FD66FF"/>
    <a:srgbClr val="CC66FF"/>
    <a:srgbClr val="0F80FF"/>
    <a:srgbClr val="66CCFF"/>
    <a:srgbClr val="66FFFF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0" cy="36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VGG16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26085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81622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80949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5046980" y="301752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298440" y="3006725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309372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435725" y="196723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638290" y="207772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207772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447280" y="207772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79806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21980" y="14020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25815" y="141986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8973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65582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120640" y="60375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61086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61086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1949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1771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44385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44385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601281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59689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16572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81241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81241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504126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5692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31394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79197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34048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6979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27635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98081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32308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58330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81190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56930" y="504063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1470" y="196723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1666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VGG19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立方体 5"/>
          <p:cNvSpPr/>
          <p:nvPr/>
        </p:nvSpPr>
        <p:spPr>
          <a:xfrm>
            <a:off x="227330" y="4154170"/>
            <a:ext cx="766445" cy="781050"/>
          </a:xfrm>
          <a:prstGeom prst="cube">
            <a:avLst>
              <a:gd name="adj" fmla="val 636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8105" y="2709545"/>
            <a:ext cx="1065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2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latin typeface="微软雅黑" panose="020B0503020204020204" charset="-122"/>
                <a:ea typeface="微软雅黑" panose="020B0503020204020204" charset="-122"/>
              </a:rPr>
              <a:t>224x224x3</a:t>
            </a:r>
            <a:endParaRPr lang="en-US" altLang="zh-CN" sz="12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立方体 7"/>
          <p:cNvSpPr/>
          <p:nvPr/>
        </p:nvSpPr>
        <p:spPr>
          <a:xfrm>
            <a:off x="107251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立方体 13"/>
          <p:cNvSpPr/>
          <p:nvPr/>
        </p:nvSpPr>
        <p:spPr>
          <a:xfrm>
            <a:off x="463169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立方体 14"/>
          <p:cNvSpPr/>
          <p:nvPr/>
        </p:nvSpPr>
        <p:spPr>
          <a:xfrm>
            <a:off x="4869180" y="291084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立方体 15"/>
          <p:cNvSpPr/>
          <p:nvPr/>
        </p:nvSpPr>
        <p:spPr>
          <a:xfrm>
            <a:off x="5108575" y="2912110"/>
            <a:ext cx="2048510" cy="2035175"/>
          </a:xfrm>
          <a:prstGeom prst="cube">
            <a:avLst>
              <a:gd name="adj" fmla="val 91971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立方体 16"/>
          <p:cNvSpPr/>
          <p:nvPr/>
        </p:nvSpPr>
        <p:spPr>
          <a:xfrm>
            <a:off x="5578475" y="2987040"/>
            <a:ext cx="1959610" cy="1948180"/>
          </a:xfrm>
          <a:prstGeom prst="cube">
            <a:avLst>
              <a:gd name="adj" fmla="val 950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立方体 17"/>
          <p:cNvSpPr/>
          <p:nvPr/>
        </p:nvSpPr>
        <p:spPr>
          <a:xfrm>
            <a:off x="59931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立方体 18"/>
          <p:cNvSpPr/>
          <p:nvPr/>
        </p:nvSpPr>
        <p:spPr>
          <a:xfrm>
            <a:off x="6209030" y="1860550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立方体 19"/>
          <p:cNvSpPr/>
          <p:nvPr/>
        </p:nvSpPr>
        <p:spPr>
          <a:xfrm>
            <a:off x="6399530" y="1872615"/>
            <a:ext cx="3093085" cy="3074670"/>
          </a:xfrm>
          <a:prstGeom prst="cube">
            <a:avLst>
              <a:gd name="adj" fmla="val 967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立方体 20"/>
          <p:cNvSpPr/>
          <p:nvPr/>
        </p:nvSpPr>
        <p:spPr>
          <a:xfrm>
            <a:off x="6780530" y="1971040"/>
            <a:ext cx="2980690" cy="2974975"/>
          </a:xfrm>
          <a:prstGeom prst="cube">
            <a:avLst>
              <a:gd name="adj" fmla="val 97976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立方体 21"/>
          <p:cNvSpPr/>
          <p:nvPr/>
        </p:nvSpPr>
        <p:spPr>
          <a:xfrm>
            <a:off x="70713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立方体 22"/>
          <p:cNvSpPr/>
          <p:nvPr/>
        </p:nvSpPr>
        <p:spPr>
          <a:xfrm>
            <a:off x="718566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立方体 23"/>
          <p:cNvSpPr/>
          <p:nvPr/>
        </p:nvSpPr>
        <p:spPr>
          <a:xfrm>
            <a:off x="7308850" y="1971040"/>
            <a:ext cx="2980690" cy="2974975"/>
          </a:xfrm>
          <a:prstGeom prst="cube">
            <a:avLst>
              <a:gd name="adj" fmla="val 9797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立方体 24"/>
          <p:cNvSpPr/>
          <p:nvPr/>
        </p:nvSpPr>
        <p:spPr>
          <a:xfrm>
            <a:off x="7553960" y="1971040"/>
            <a:ext cx="2980690" cy="2974975"/>
          </a:xfrm>
          <a:prstGeom prst="cube">
            <a:avLst>
              <a:gd name="adj" fmla="val 9880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80162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8257540" y="129540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8461375" y="1313180"/>
            <a:ext cx="3689985" cy="363283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136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conv1_1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545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conv1_2</a:t>
            </a:r>
            <a:endParaRPr lang="zh-CN" altLang="en-US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3x3x64@1</a:t>
            </a:r>
            <a:endParaRPr lang="en-US" altLang="zh-CN" sz="1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926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conv2_1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74085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conv2_2</a:t>
            </a:r>
            <a:endParaRPr lang="zh-CN" altLang="en-US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3x3x128@1</a:t>
            </a:r>
            <a:endParaRPr lang="en-US" altLang="zh-CN" sz="9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9857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6466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29480" y="593090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conv3_3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73040" y="5504180"/>
            <a:ext cx="610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71754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93790" y="550418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conv4_3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0268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conv5_1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664960" y="508825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conv5_2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55815" y="507047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conv5_3</a:t>
            </a:r>
            <a:endParaRPr lang="zh-CN" altLang="en-US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79015" y="5337175"/>
            <a:ext cx="6858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0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10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45890" y="5337175"/>
            <a:ext cx="68580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9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554980" y="59061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25590" y="549021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605395" y="505904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pooling</a:t>
            </a:r>
            <a:endParaRPr lang="zh-CN" altLang="en-US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2x2@2</a:t>
            </a:r>
            <a:endParaRPr lang="en-US" altLang="zh-CN" sz="800" b="1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405255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conv1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224x224x64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2859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1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112x112x64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81450" y="2705735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conv2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112x112x128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08245" y="270573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56x56x128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1776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990205" y="4934585"/>
            <a:ext cx="68580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4096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456930" y="4933950"/>
            <a:ext cx="116268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8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 1000+Softmax</a:t>
            </a:r>
            <a:endParaRPr lang="en-US" sz="8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974080" y="246253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conv3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56x56x256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883400" y="220726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3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28x28x256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747635" y="168529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conv4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28x28x512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629015" y="1233805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4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511030" y="1591310"/>
            <a:ext cx="139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conv5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14x14x512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0237470" y="1169670"/>
            <a:ext cx="1395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max pool 5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en-US" altLang="zh-CN" sz="1200">
              <a:solidFill>
                <a:schemeClr val="accent6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立方体 60"/>
          <p:cNvSpPr/>
          <p:nvPr/>
        </p:nvSpPr>
        <p:spPr>
          <a:xfrm>
            <a:off x="1816735" y="3874135"/>
            <a:ext cx="1041400" cy="1054100"/>
          </a:xfrm>
          <a:prstGeom prst="cube">
            <a:avLst>
              <a:gd name="adj" fmla="val 31402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立方体 9"/>
          <p:cNvSpPr/>
          <p:nvPr/>
        </p:nvSpPr>
        <p:spPr>
          <a:xfrm>
            <a:off x="2586355" y="4216400"/>
            <a:ext cx="725170" cy="718820"/>
          </a:xfrm>
          <a:prstGeom prst="cube">
            <a:avLst>
              <a:gd name="adj" fmla="val 5756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立方体 10"/>
          <p:cNvSpPr/>
          <p:nvPr/>
        </p:nvSpPr>
        <p:spPr>
          <a:xfrm>
            <a:off x="322516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立方体 11"/>
          <p:cNvSpPr/>
          <p:nvPr/>
        </p:nvSpPr>
        <p:spPr>
          <a:xfrm>
            <a:off x="3667125" y="3476625"/>
            <a:ext cx="1457325" cy="1469390"/>
          </a:xfrm>
          <a:prstGeom prst="cube">
            <a:avLst>
              <a:gd name="adj" fmla="val 7455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立方体 12"/>
          <p:cNvSpPr/>
          <p:nvPr/>
        </p:nvSpPr>
        <p:spPr>
          <a:xfrm>
            <a:off x="4124325" y="3705225"/>
            <a:ext cx="1243965" cy="1229995"/>
          </a:xfrm>
          <a:prstGeom prst="cube">
            <a:avLst>
              <a:gd name="adj" fmla="val 85838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01470" y="1860550"/>
            <a:ext cx="377507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卷积后的激活函数都是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171450" indent="-171450" algn="l">
              <a:lnSpc>
                <a:spcPct val="120000"/>
              </a:lnSpc>
              <a:buFont typeface="Arial" panose="020B0604020202090204" pitchFamily="34" charset="0"/>
              <a:buChar char="•"/>
            </a:pP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每层全连接后都用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ReLU</a:t>
            </a:r>
            <a:r>
              <a:rPr lang="zh-CN" altLang="en-US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，前两层</a:t>
            </a:r>
            <a:r>
              <a:rPr lang="en-US" altLang="zh-CN" sz="12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Dropout</a:t>
            </a:r>
            <a:endParaRPr lang="en-US" altLang="zh-CN" sz="12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立方体 2"/>
          <p:cNvSpPr/>
          <p:nvPr/>
        </p:nvSpPr>
        <p:spPr>
          <a:xfrm>
            <a:off x="5332095" y="2908300"/>
            <a:ext cx="2048510" cy="2035175"/>
          </a:xfrm>
          <a:prstGeom prst="cube">
            <a:avLst>
              <a:gd name="adj" fmla="val 91971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立方体 3"/>
          <p:cNvSpPr/>
          <p:nvPr/>
        </p:nvSpPr>
        <p:spPr>
          <a:xfrm>
            <a:off x="6598920" y="1868805"/>
            <a:ext cx="3093085" cy="3074670"/>
          </a:xfrm>
          <a:prstGeom prst="cube">
            <a:avLst>
              <a:gd name="adj" fmla="val 9673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立方体 8"/>
          <p:cNvSpPr/>
          <p:nvPr/>
        </p:nvSpPr>
        <p:spPr>
          <a:xfrm>
            <a:off x="7435850" y="1979930"/>
            <a:ext cx="2980690" cy="2974975"/>
          </a:xfrm>
          <a:prstGeom prst="cube">
            <a:avLst>
              <a:gd name="adj" fmla="val 97976"/>
            </a:avLst>
          </a:prstGeom>
          <a:solidFill>
            <a:srgbClr val="66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5150485" y="591883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conv3_4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3x3x256@1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83020" y="5881370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conv4_4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380605" y="5399405"/>
            <a:ext cx="685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conv5_4</a:t>
            </a:r>
            <a:endParaRPr lang="zh-CN" altLang="en-US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 b="1">
                <a:solidFill>
                  <a:srgbClr val="66CCFF"/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 b="1">
              <a:solidFill>
                <a:srgbClr val="66CC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OverFeat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337945"/>
            <a:ext cx="2129155" cy="2148205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" y="4441825"/>
            <a:ext cx="4128770" cy="1597660"/>
          </a:xfrm>
          <a:prstGeom prst="rect">
            <a:avLst/>
          </a:prstGeom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090" y="1620520"/>
            <a:ext cx="4246880" cy="175831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310" y="1255395"/>
            <a:ext cx="3713480" cy="2313305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5506720" y="3146425"/>
            <a:ext cx="86995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227x227x3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795" y="3486150"/>
            <a:ext cx="1395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输入图像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2830195" y="34861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提取区域小图（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~2K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605915" y="6038850"/>
            <a:ext cx="200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选择性搜索（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Selective Search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下箭头 69"/>
          <p:cNvSpPr/>
          <p:nvPr/>
        </p:nvSpPr>
        <p:spPr>
          <a:xfrm>
            <a:off x="143256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下箭头 70"/>
          <p:cNvSpPr/>
          <p:nvPr/>
        </p:nvSpPr>
        <p:spPr>
          <a:xfrm rot="10800000">
            <a:off x="3610610" y="4010660"/>
            <a:ext cx="431800" cy="39560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5116195" y="1313815"/>
            <a:ext cx="15220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图像仿射扭曲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907530" y="3686175"/>
            <a:ext cx="2443480" cy="14198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pool5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6x6x256 = 9216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6.5% / 15%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fc6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      71.2%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 algn="l">
              <a:lnSpc>
                <a:spcPct val="90000"/>
              </a:lnSpc>
              <a:buFont typeface="Arial" panose="020B0604020202090204" pitchFamily="34" charset="0"/>
              <a:buChar char="•"/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fc7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: 4096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维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90000"/>
              </a:lnSpc>
              <a:buFont typeface="Arial" panose="020B0604020202090204" pitchFamily="34" charset="0"/>
              <a:buNone/>
            </a:pP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100% / 20% 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非零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74" name="直接箭头连接符 73"/>
          <p:cNvCxnSpPr/>
          <p:nvPr/>
        </p:nvCxnSpPr>
        <p:spPr>
          <a:xfrm flipH="1">
            <a:off x="9011920" y="2828290"/>
            <a:ext cx="663575" cy="924560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/>
          <p:nvPr/>
        </p:nvCxnSpPr>
        <p:spPr>
          <a:xfrm flipH="1">
            <a:off x="8759825" y="3391535"/>
            <a:ext cx="1183005" cy="108140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9698990" y="2581275"/>
            <a:ext cx="107950" cy="11938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10194290" y="174625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9907270" y="1753870"/>
            <a:ext cx="201295" cy="153543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0" name="直接箭头连接符 79"/>
          <p:cNvCxnSpPr/>
          <p:nvPr/>
        </p:nvCxnSpPr>
        <p:spPr>
          <a:xfrm flipH="1">
            <a:off x="8651875" y="3430270"/>
            <a:ext cx="1587500" cy="1510665"/>
          </a:xfrm>
          <a:prstGeom prst="straightConnector1">
            <a:avLst/>
          </a:prstGeom>
          <a:ln w="127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流程图: 对照 80"/>
          <p:cNvSpPr/>
          <p:nvPr/>
        </p:nvSpPr>
        <p:spPr>
          <a:xfrm>
            <a:off x="10497820" y="1954530"/>
            <a:ext cx="171450" cy="1204595"/>
          </a:xfrm>
          <a:prstGeom prst="flowChartCollat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102090" y="4128770"/>
            <a:ext cx="2555875" cy="995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删除旧分类器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Softmax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每一类都训练一个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二值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分类器（物体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背景）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3" name="直接箭头连接符 82"/>
          <p:cNvCxnSpPr/>
          <p:nvPr/>
        </p:nvCxnSpPr>
        <p:spPr>
          <a:xfrm flipH="1">
            <a:off x="10236200" y="3321050"/>
            <a:ext cx="287655" cy="864235"/>
          </a:xfrm>
          <a:prstGeom prst="straightConnector1">
            <a:avLst/>
          </a:prstGeom>
          <a:ln w="28575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10465435" y="1830705"/>
            <a:ext cx="612140" cy="14389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225530" y="2399665"/>
            <a:ext cx="6400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class</a:t>
            </a:r>
            <a:endParaRPr lang="en-US" altLang="zh-CN" sz="1400" b="1">
              <a:solidFill>
                <a:schemeClr val="accent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86" name="直接连接符 85"/>
          <p:cNvCxnSpPr>
            <a:stCxn id="84" idx="3"/>
            <a:endCxn id="85" idx="1"/>
          </p:cNvCxnSpPr>
          <p:nvPr/>
        </p:nvCxnSpPr>
        <p:spPr>
          <a:xfrm>
            <a:off x="11042015" y="2550160"/>
            <a:ext cx="147955" cy="3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/>
        </p:nvSpPr>
        <p:spPr>
          <a:xfrm>
            <a:off x="5805170" y="5306060"/>
            <a:ext cx="513905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分类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+      	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定位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        </a:t>
            </a:r>
            <a:r>
              <a:rPr lang="en-US" altLang="zh-CN" sz="16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+  	  </a:t>
            </a:r>
            <a:r>
              <a:rPr lang="zh-CN" altLang="en-US" sz="1600" b="1" u="sng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检测</a:t>
            </a:r>
            <a:endParaRPr lang="zh-CN" altLang="en-US" sz="1600" b="1" u="sng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分类器         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BoundingBox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回归器优化定位 </a:t>
            </a:r>
            <a:r>
              <a:rPr lang="en-US" altLang="zh-CN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	</a:t>
            </a:r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多个分类器 </a:t>
            </a:r>
            <a:endParaRPr lang="zh-CN" alt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836410" y="3321050"/>
            <a:ext cx="20046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3. CNN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提取特征向量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0310495" y="3486150"/>
            <a:ext cx="14839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对小图分类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517640" y="614616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预训练分类卷积网络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+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定位问题微调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9820"/>
          <a:stretch>
            <a:fillRect/>
          </a:stretch>
        </p:blipFill>
        <p:spPr>
          <a:xfrm>
            <a:off x="3746500" y="5337810"/>
            <a:ext cx="2990850" cy="1498600"/>
          </a:xfrm>
          <a:prstGeom prst="rect">
            <a:avLst/>
          </a:prstGeom>
        </p:spPr>
      </p:pic>
      <p:sp>
        <p:nvSpPr>
          <p:cNvPr id="22" name="平行四边形 21"/>
          <p:cNvSpPr/>
          <p:nvPr/>
        </p:nvSpPr>
        <p:spPr>
          <a:xfrm rot="16200000" flipH="1">
            <a:off x="745426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 rot="16200000" flipH="1">
            <a:off x="757491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7697470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16200000" flipH="1">
            <a:off x="7454265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rot="16200000" flipH="1">
            <a:off x="759460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16200000" flipH="1">
            <a:off x="7715250" y="170815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4548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SPPnet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76555" y="1096645"/>
            <a:ext cx="46729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生成固定长度的特征向量，与输入图片的大小和尺度无关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/>
          <a:srcRect r="21359"/>
          <a:stretch>
            <a:fillRect/>
          </a:stretch>
        </p:blipFill>
        <p:spPr>
          <a:xfrm>
            <a:off x="1539875" y="2027555"/>
            <a:ext cx="5730240" cy="301752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 rot="16200000" flipH="1">
            <a:off x="7836535" y="170942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8573135" y="1492250"/>
            <a:ext cx="0" cy="9264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V="1">
            <a:off x="8291195" y="1717675"/>
            <a:ext cx="525145" cy="50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8291830" y="1381760"/>
            <a:ext cx="525145" cy="1181100"/>
            <a:chOff x="11982" y="2110"/>
            <a:chExt cx="827" cy="186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2616" y="2110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2204" y="2512"/>
              <a:ext cx="0" cy="14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11982" y="2970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1983" y="2312"/>
              <a:ext cx="827" cy="8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平行四边形 18"/>
          <p:cNvSpPr/>
          <p:nvPr/>
        </p:nvSpPr>
        <p:spPr>
          <a:xfrm rot="16200000" flipH="1">
            <a:off x="7837805" y="3357245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8555355" y="3156585"/>
            <a:ext cx="0" cy="92646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292465" y="3365500"/>
            <a:ext cx="525145" cy="5086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平行四边形 22"/>
          <p:cNvSpPr/>
          <p:nvPr/>
        </p:nvSpPr>
        <p:spPr>
          <a:xfrm rot="16200000" flipH="1">
            <a:off x="741743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 rot="16200000" flipH="1">
            <a:off x="7559040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平行四边形 26"/>
          <p:cNvSpPr/>
          <p:nvPr/>
        </p:nvSpPr>
        <p:spPr>
          <a:xfrm rot="16200000" flipH="1">
            <a:off x="767778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/>
        </p:nvSpPr>
        <p:spPr>
          <a:xfrm rot="16200000" flipH="1">
            <a:off x="7800975" y="4969510"/>
            <a:ext cx="1434465" cy="525145"/>
          </a:xfrm>
          <a:prstGeom prst="parallelogram">
            <a:avLst>
              <a:gd name="adj" fmla="val 96851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348470" y="132461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9348470" y="158115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9348470" y="206756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9348470" y="2324100"/>
            <a:ext cx="76200" cy="2076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9348470" y="310769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348470" y="336423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348470" y="363728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348470" y="3893820"/>
            <a:ext cx="76200" cy="2076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9348470" y="5092700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159240" y="1639570"/>
            <a:ext cx="459740" cy="4006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...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64905" y="256349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16x256-d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右箭头 40"/>
          <p:cNvSpPr/>
          <p:nvPr/>
        </p:nvSpPr>
        <p:spPr>
          <a:xfrm>
            <a:off x="8907145" y="182626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773795" y="410146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4x256-d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790305" y="5300345"/>
            <a:ext cx="1116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latin typeface="微软雅黑" panose="020B0503020204020204" charset="-122"/>
                <a:ea typeface="微软雅黑" panose="020B0503020204020204" charset="-122"/>
              </a:rPr>
              <a:t>256-d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右箭头 43"/>
          <p:cNvSpPr/>
          <p:nvPr/>
        </p:nvSpPr>
        <p:spPr>
          <a:xfrm>
            <a:off x="8907145" y="3439795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8907145" y="5016500"/>
            <a:ext cx="252095" cy="36004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9950450" y="2380615"/>
            <a:ext cx="459740" cy="1206500"/>
            <a:chOff x="15243" y="2572"/>
            <a:chExt cx="724" cy="1900"/>
          </a:xfrm>
        </p:grpSpPr>
        <p:sp>
          <p:nvSpPr>
            <p:cNvPr id="46" name="矩形 45"/>
            <p:cNvSpPr/>
            <p:nvPr/>
          </p:nvSpPr>
          <p:spPr>
            <a:xfrm>
              <a:off x="15541" y="257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5541" y="297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5541" y="3742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15541" y="4146"/>
              <a:ext cx="120" cy="3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5243" y="3068"/>
              <a:ext cx="724" cy="63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p>
              <a:pPr algn="ctr"/>
              <a:r>
                <a:rPr lang="en-US" altLang="zh-CN" b="1">
                  <a:latin typeface="微软雅黑" panose="020B0503020204020204" charset="-122"/>
                  <a:ea typeface="微软雅黑" panose="020B0503020204020204" charset="-122"/>
                </a:rPr>
                <a:t>...</a:t>
              </a:r>
              <a:endParaRPr lang="en-US" altLang="zh-CN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0128250" y="3650615"/>
            <a:ext cx="76200" cy="993140"/>
            <a:chOff x="14267" y="4751"/>
            <a:chExt cx="120" cy="1564"/>
          </a:xfrm>
        </p:grpSpPr>
        <p:sp>
          <p:nvSpPr>
            <p:cNvPr id="52" name="矩形 51"/>
            <p:cNvSpPr/>
            <p:nvPr/>
          </p:nvSpPr>
          <p:spPr>
            <a:xfrm>
              <a:off x="14267" y="4751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14267" y="515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267" y="5585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67" y="5989"/>
              <a:ext cx="120" cy="327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7" name="矩形 56"/>
          <p:cNvSpPr/>
          <p:nvPr/>
        </p:nvSpPr>
        <p:spPr>
          <a:xfrm>
            <a:off x="10125710" y="4713605"/>
            <a:ext cx="76200" cy="20764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右大括号 57"/>
          <p:cNvSpPr/>
          <p:nvPr/>
        </p:nvSpPr>
        <p:spPr>
          <a:xfrm>
            <a:off x="9687560" y="1820545"/>
            <a:ext cx="270510" cy="3456305"/>
          </a:xfrm>
          <a:prstGeom prst="rightBrace">
            <a:avLst>
              <a:gd name="adj1" fmla="val 220264"/>
              <a:gd name="adj2" fmla="val 50000"/>
            </a:avLst>
          </a:prstGeom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7545705" y="1199515"/>
            <a:ext cx="2886710" cy="4987925"/>
          </a:xfrm>
          <a:prstGeom prst="rect">
            <a:avLst/>
          </a:prstGeom>
          <a:noFill/>
          <a:ln w="19050"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2"/>
          <a:srcRect l="80518"/>
          <a:stretch>
            <a:fillRect/>
          </a:stretch>
        </p:blipFill>
        <p:spPr>
          <a:xfrm>
            <a:off x="10447020" y="2353945"/>
            <a:ext cx="1047750" cy="222758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7193915" y="847725"/>
            <a:ext cx="35909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Spatial Pyramid Pooling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空间金字塔池化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834880" y="5045075"/>
            <a:ext cx="6121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固定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</a:rPr>
              <a:t>长度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289165" y="6227445"/>
            <a:ext cx="27533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Max Pooling @ 256 depth </a:t>
            </a:r>
            <a:endParaRPr lang="en-US" altLang="zh-CN" sz="14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677150" y="260159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5x5@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11110" y="4267835"/>
            <a:ext cx="1116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7x7@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6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611110" y="5916295"/>
            <a:ext cx="126111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13x13@</a:t>
            </a: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步长</a:t>
            </a:r>
            <a:r>
              <a:rPr 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13</a:t>
            </a:r>
            <a:endParaRPr lang="en-US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左大括号 68"/>
          <p:cNvSpPr/>
          <p:nvPr/>
        </p:nvSpPr>
        <p:spPr>
          <a:xfrm>
            <a:off x="7332345" y="1882140"/>
            <a:ext cx="180340" cy="3455670"/>
          </a:xfrm>
          <a:prstGeom prst="leftBrace">
            <a:avLst>
              <a:gd name="adj1" fmla="val 319014"/>
              <a:gd name="adj2" fmla="val 500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endParaRPr lang="zh-CN" altLang="en-US">
              <a:sym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rcRect l="21527"/>
          <a:stretch>
            <a:fillRect/>
          </a:stretch>
        </p:blipFill>
        <p:spPr>
          <a:xfrm>
            <a:off x="180340" y="3166745"/>
            <a:ext cx="1481455" cy="1270000"/>
          </a:xfrm>
          <a:prstGeom prst="rect">
            <a:avLst/>
          </a:prstGeom>
        </p:spPr>
      </p:pic>
      <p:grpSp>
        <p:nvGrpSpPr>
          <p:cNvPr id="73" name="组合 72"/>
          <p:cNvGrpSpPr/>
          <p:nvPr/>
        </p:nvGrpSpPr>
        <p:grpSpPr>
          <a:xfrm>
            <a:off x="4173220" y="4180205"/>
            <a:ext cx="1234440" cy="1096010"/>
            <a:chOff x="4207" y="7900"/>
            <a:chExt cx="2356" cy="2082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4"/>
            <a:srcRect l="24825"/>
            <a:stretch>
              <a:fillRect/>
            </a:stretch>
          </p:blipFill>
          <p:spPr>
            <a:xfrm>
              <a:off x="4207" y="7900"/>
              <a:ext cx="2356" cy="2083"/>
            </a:xfrm>
            <a:prstGeom prst="rect">
              <a:avLst/>
            </a:prstGeom>
          </p:spPr>
        </p:pic>
        <p:pic>
          <p:nvPicPr>
            <p:cNvPr id="71" name="图片 70"/>
            <p:cNvPicPr preferRelativeResize="0"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60" y="8116"/>
              <a:ext cx="690" cy="1691"/>
            </a:xfrm>
            <a:prstGeom prst="rect">
              <a:avLst/>
            </a:prstGeom>
            <a:blipFill rotWithShape="1">
              <a:blip r:embed="rId6">
                <a:alphaModFix amt="73000"/>
              </a:blip>
              <a:tile tx="12700" ty="12700" sx="100000" sy="100000" flip="none" algn="tl"/>
            </a:blipFill>
          </p:spPr>
        </p:pic>
      </p:grpSp>
      <p:cxnSp>
        <p:nvCxnSpPr>
          <p:cNvPr id="74" name="曲线连接符 73"/>
          <p:cNvCxnSpPr>
            <a:stCxn id="70" idx="2"/>
            <a:endCxn id="72" idx="1"/>
          </p:cNvCxnSpPr>
          <p:nvPr/>
        </p:nvCxnSpPr>
        <p:spPr>
          <a:xfrm rot="5400000" flipV="1">
            <a:off x="2401253" y="2956878"/>
            <a:ext cx="292100" cy="3251835"/>
          </a:xfrm>
          <a:prstGeom prst="curvedConnector2">
            <a:avLst/>
          </a:prstGeom>
          <a:ln w="19050">
            <a:solidFill>
              <a:srgbClr val="00B0F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/>
          <p:cNvCxnSpPr>
            <a:stCxn id="71" idx="3"/>
          </p:cNvCxnSpPr>
          <p:nvPr/>
        </p:nvCxnSpPr>
        <p:spPr>
          <a:xfrm flipV="1">
            <a:off x="5191125" y="3933190"/>
            <a:ext cx="2165350" cy="805815"/>
          </a:xfrm>
          <a:prstGeom prst="straightConnector1">
            <a:avLst/>
          </a:prstGeom>
          <a:ln w="190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3510" y="4787265"/>
            <a:ext cx="3719195" cy="1037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将输入图片的区域小图 映射到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的特征图对应的区域小图上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窗口的左上</a:t>
            </a:r>
            <a:r>
              <a:rPr lang="en-US" altLang="zh-CN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右下 对应 特征图窗口的像素点</a:t>
            </a:r>
            <a:endParaRPr lang="zh-CN" altLang="en-US" sz="14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选择合适的偏移量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5407660" y="4307840"/>
            <a:ext cx="16363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conv_5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区域小图执行</a:t>
            </a:r>
            <a:r>
              <a:rPr lang="en-US" altLang="zh-CN" sz="140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</a:rPr>
              <a:t>SPP </a:t>
            </a:r>
            <a:endParaRPr lang="en-US" altLang="zh-CN" sz="140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1184890" y="2348230"/>
            <a:ext cx="612140" cy="2270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b="1"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50280" y="5534660"/>
            <a:ext cx="2406650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pooling </a:t>
            </a:r>
            <a:endParaRPr lang="en-US" altLang="zh-CN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可以看做</a:t>
            </a:r>
            <a:r>
              <a:rPr lang="en-US" altLang="zh-CN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SPP</a:t>
            </a:r>
            <a:r>
              <a:rPr lang="zh-CN" altLang="en-US" sz="14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的一个特例</a:t>
            </a:r>
            <a:endParaRPr lang="zh-CN" altLang="en-US" sz="14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785" y="1397635"/>
            <a:ext cx="6142990" cy="2385695"/>
          </a:xfrm>
          <a:prstGeom prst="rect">
            <a:avLst/>
          </a:prstGeom>
        </p:spPr>
      </p:pic>
      <p:pic>
        <p:nvPicPr>
          <p:cNvPr id="10" name="图片 9" descr="pyr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475" y="4357370"/>
            <a:ext cx="3479165" cy="2096135"/>
          </a:xfrm>
          <a:prstGeom prst="rect">
            <a:avLst/>
          </a:prstGeom>
        </p:spPr>
      </p:pic>
      <p:sp>
        <p:nvSpPr>
          <p:cNvPr id="12" name="下箭头 11"/>
          <p:cNvSpPr/>
          <p:nvPr/>
        </p:nvSpPr>
        <p:spPr>
          <a:xfrm>
            <a:off x="3875405" y="3922395"/>
            <a:ext cx="540385" cy="61214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861945" y="5734050"/>
            <a:ext cx="1384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conv5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528435" y="4458970"/>
            <a:ext cx="15220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只取一个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pooling layer</a:t>
            </a:r>
            <a:endParaRPr lang="en-US" altLang="zh-CN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上箭头 14"/>
          <p:cNvSpPr/>
          <p:nvPr/>
        </p:nvSpPr>
        <p:spPr>
          <a:xfrm>
            <a:off x="4869815" y="3594735"/>
            <a:ext cx="504190" cy="540385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560570" y="4152265"/>
            <a:ext cx="1170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池化层</a:t>
            </a:r>
            <a:endParaRPr lang="zh-CN" altLang="en-US" sz="14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左箭头 16"/>
          <p:cNvSpPr/>
          <p:nvPr/>
        </p:nvSpPr>
        <p:spPr>
          <a:xfrm>
            <a:off x="6309995" y="4534535"/>
            <a:ext cx="396240" cy="432435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FCN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全卷积网络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405" y="993140"/>
            <a:ext cx="11159490" cy="25654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4427855"/>
            <a:ext cx="2633980" cy="1527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010" y="5901690"/>
            <a:ext cx="2840990" cy="6915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经过</a:t>
            </a:r>
            <a:r>
              <a:rPr lang="en-US" altLang="zh-CN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CNN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后，</a:t>
            </a:r>
            <a:r>
              <a:rPr 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图尺度相差 </a:t>
            </a:r>
            <a:r>
              <a:rPr lang="en-US" altLang="zh-CN" sz="10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16 </a:t>
            </a:r>
            <a:r>
              <a:rPr lang="zh-CN" altLang="en-US" sz="1000">
                <a:solidFill>
                  <a:srgbClr val="92D05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倍</a:t>
            </a:r>
            <a:endParaRPr 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投射回原图像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endParaRPr lang="en-US" altLang="zh-CN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特征图像素点作为原图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 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560" y="4685665"/>
            <a:ext cx="3081655" cy="111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821180" y="4772025"/>
            <a:ext cx="1271905" cy="955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2115185" y="4647565"/>
            <a:ext cx="216535" cy="216535"/>
          </a:xfrm>
          <a:prstGeom prst="rect">
            <a:avLst/>
          </a:prstGeom>
          <a:solidFill>
            <a:srgbClr val="92D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/>
          <p:nvPr/>
        </p:nvCxnSpPr>
        <p:spPr>
          <a:xfrm flipV="1">
            <a:off x="857885" y="4749165"/>
            <a:ext cx="1390015" cy="179705"/>
          </a:xfrm>
          <a:prstGeom prst="straightConnector1">
            <a:avLst/>
          </a:prstGeom>
          <a:ln w="12700">
            <a:solidFill>
              <a:schemeClr val="accent6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2185670" y="4718050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604895" y="5210175"/>
            <a:ext cx="75565" cy="75565"/>
          </a:xfrm>
          <a:prstGeom prst="ellipse">
            <a:avLst/>
          </a:prstGeom>
          <a:solidFill>
            <a:srgbClr val="C0000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2" name="曲线连接符 21"/>
          <p:cNvCxnSpPr/>
          <p:nvPr/>
        </p:nvCxnSpPr>
        <p:spPr>
          <a:xfrm>
            <a:off x="2082800" y="4803140"/>
            <a:ext cx="1305560" cy="440055"/>
          </a:xfrm>
          <a:prstGeom prst="curvedConnector3">
            <a:avLst>
              <a:gd name="adj1" fmla="val 50049"/>
            </a:avLst>
          </a:prstGeom>
          <a:ln w="2857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083560" y="5828030"/>
            <a:ext cx="1064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中心点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&amp;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</a:t>
            </a:r>
            <a:endParaRPr lang="zh-CN" altLang="en-US" sz="1000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3x3=9</a:t>
            </a:r>
            <a:endParaRPr lang="en-US" altLang="zh-CN" sz="1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14140" y="5955665"/>
            <a:ext cx="12731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</a:t>
            </a:r>
            <a:endParaRPr 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在原图中的显示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017135" y="5859145"/>
            <a:ext cx="12731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原图中所有的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2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Anchor Box</a:t>
            </a:r>
            <a:endParaRPr 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en-US" altLang="zh-CN" sz="10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1900 x 9 = 17100</a:t>
            </a:r>
            <a:endParaRPr lang="en-US" altLang="zh-CN" sz="1000" b="1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5"/>
          <a:srcRect r="9285"/>
          <a:stretch>
            <a:fillRect/>
          </a:stretch>
        </p:blipFill>
        <p:spPr>
          <a:xfrm>
            <a:off x="6476365" y="4683125"/>
            <a:ext cx="1368425" cy="122364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76365" y="4471670"/>
            <a:ext cx="5797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128</a:t>
            </a:r>
            <a:endParaRPr lang="en-US" altLang="zh-CN" sz="1200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485380" y="4471670"/>
            <a:ext cx="573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256</a:t>
            </a:r>
            <a:endParaRPr lang="en-US" altLang="zh-CN" sz="1200">
              <a:solidFill>
                <a:schemeClr val="accent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978650" y="4375785"/>
            <a:ext cx="64897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7030A0"/>
                </a:solidFill>
                <a:latin typeface="微软雅黑" panose="020B0503020204020204" charset="-122"/>
                <a:ea typeface="微软雅黑" panose="020B0503020204020204" charset="-122"/>
              </a:rPr>
              <a:t>512</a:t>
            </a:r>
            <a:endParaRPr lang="en-US" altLang="zh-CN" sz="1200">
              <a:solidFill>
                <a:srgbClr val="7030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163945" y="5863590"/>
            <a:ext cx="190817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尺度 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x 3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比例，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可以覆盖</a:t>
            </a:r>
            <a:r>
              <a:rPr lang="en-US" altLang="zh-CN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800x600</a:t>
            </a: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原图像中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40000"/>
              </a:lnSpc>
            </a:pPr>
            <a:r>
              <a:rPr lang="zh-CN" altLang="en-US" sz="100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几乎所有物体外框</a:t>
            </a:r>
            <a:endParaRPr lang="zh-CN" altLang="en-US" sz="100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237230" y="2487295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50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404235" y="2090420"/>
            <a:ext cx="41275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37</a:t>
            </a:r>
            <a:endParaRPr lang="en-US" altLang="zh-CN" sz="8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871970" y="2001520"/>
            <a:ext cx="925195" cy="619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ROI Pooling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55320" y="4103370"/>
            <a:ext cx="252031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生成 </a:t>
            </a:r>
            <a:r>
              <a:rPr lang="en-US" sz="1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Anchor Boxes</a:t>
            </a:r>
            <a:endParaRPr lang="en-US" sz="12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40690" y="4389120"/>
            <a:ext cx="7582535" cy="221170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6"/>
          <a:srcRect l="39326" t="28848" r="38273" b="25167"/>
          <a:stretch>
            <a:fillRect/>
          </a:stretch>
        </p:blipFill>
        <p:spPr>
          <a:xfrm>
            <a:off x="6412865" y="1372870"/>
            <a:ext cx="1028065" cy="574675"/>
          </a:xfrm>
          <a:prstGeom prst="rect">
            <a:avLst/>
          </a:prstGeom>
        </p:spPr>
      </p:pic>
      <p:cxnSp>
        <p:nvCxnSpPr>
          <p:cNvPr id="70" name="肘形连接符 69"/>
          <p:cNvCxnSpPr/>
          <p:nvPr/>
        </p:nvCxnSpPr>
        <p:spPr>
          <a:xfrm flipV="1">
            <a:off x="6183630" y="1544955"/>
            <a:ext cx="247015" cy="191135"/>
          </a:xfrm>
          <a:prstGeom prst="bentConnector3">
            <a:avLst>
              <a:gd name="adj1" fmla="val 50129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6183630" y="1127760"/>
            <a:ext cx="16344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原图</a:t>
            </a:r>
            <a:r>
              <a:rPr lang="en-US" altLang="zh-CN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 </a:t>
            </a:r>
            <a:r>
              <a:rPr lang="zh-CN" alt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投射回 特征图</a:t>
            </a:r>
            <a:endParaRPr lang="zh-CN" alt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801485" y="257365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r>
              <a:rPr lang="en-US" altLang="zh-CN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池化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8138795" y="12096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8138795" y="162306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138795" y="233997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147685" y="1957705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8129905" y="2701290"/>
            <a:ext cx="107950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7x7x512</a:t>
            </a:r>
            <a:endParaRPr lang="zh-CN" altLang="en-US" sz="1000" b="1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9122410" y="1544955"/>
            <a:ext cx="459740" cy="4540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9122410" y="1902460"/>
            <a:ext cx="423545" cy="2762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/>
          <p:nvPr/>
        </p:nvCxnSpPr>
        <p:spPr>
          <a:xfrm flipV="1">
            <a:off x="9122410" y="2394585"/>
            <a:ext cx="423545" cy="21653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/>
          <p:nvPr/>
        </p:nvCxnSpPr>
        <p:spPr>
          <a:xfrm flipV="1">
            <a:off x="9122410" y="2502535"/>
            <a:ext cx="423545" cy="41910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/>
          <p:nvPr/>
        </p:nvCxnSpPr>
        <p:spPr>
          <a:xfrm rot="10800000" flipV="1">
            <a:off x="727710" y="2780030"/>
            <a:ext cx="2594610" cy="1608455"/>
          </a:xfrm>
          <a:prstGeom prst="curvedConnector3">
            <a:avLst>
              <a:gd name="adj1" fmla="val 100391"/>
            </a:avLst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603250" y="5641975"/>
            <a:ext cx="9429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50x38=1900</a:t>
            </a:r>
            <a:endParaRPr lang="en-US" altLang="zh-CN" sz="10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10130" y="1407795"/>
            <a:ext cx="1339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① 预训练网络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生成特征图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5280" y="574675"/>
            <a:ext cx="3050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Faster-RCNN</a:t>
            </a:r>
            <a:endParaRPr lang="en-US" altLang="zh-CN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85515" y="3281680"/>
            <a:ext cx="901700" cy="467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3x3 conv </a:t>
            </a:r>
            <a:endParaRPr lang="en-US" alt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512 </a:t>
            </a:r>
            <a:r>
              <a:rPr lang="zh-CN" altLang="en-US"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9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556760" y="3124200"/>
            <a:ext cx="845185" cy="4108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4*K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</a:t>
            </a:r>
            <a:endParaRPr lang="zh-CN" altLang="en-US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556760" y="3579495"/>
            <a:ext cx="845185" cy="4292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1x1 conv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2*K </a:t>
            </a:r>
            <a:r>
              <a:rPr lang="zh-CN" altLang="en-US" sz="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输出通道</a:t>
            </a:r>
            <a:endParaRPr lang="en-US" altLang="zh-CN" sz="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1" name="直接箭头连接符 30"/>
          <p:cNvCxnSpPr>
            <a:stCxn id="28" idx="3"/>
            <a:endCxn id="29" idx="1"/>
          </p:cNvCxnSpPr>
          <p:nvPr/>
        </p:nvCxnSpPr>
        <p:spPr>
          <a:xfrm flipV="1">
            <a:off x="4387215" y="3365500"/>
            <a:ext cx="169545" cy="18605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8" idx="3"/>
            <a:endCxn id="30" idx="1"/>
          </p:cNvCxnSpPr>
          <p:nvPr/>
        </p:nvCxnSpPr>
        <p:spPr>
          <a:xfrm>
            <a:off x="4387215" y="3551555"/>
            <a:ext cx="169545" cy="27813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3530600" y="3700780"/>
            <a:ext cx="831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conv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3x3x512@1</a:t>
            </a:r>
            <a:endParaRPr lang="en-US" altLang="zh-CN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612005" y="396049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物体概率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612005" y="2961005"/>
            <a:ext cx="73469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box </a:t>
            </a:r>
            <a:r>
              <a: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坐标</a:t>
            </a:r>
            <a:endParaRPr lang="zh-CN" alt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441065" y="2957830"/>
            <a:ext cx="2078990" cy="1205865"/>
          </a:xfrm>
          <a:prstGeom prst="rect">
            <a:avLst/>
          </a:prstGeom>
          <a:noFill/>
          <a:ln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5384165" y="3641090"/>
            <a:ext cx="9321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正样本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&gt;0.7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负样本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IOU &lt;0.3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5457825" y="3325495"/>
            <a:ext cx="7613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有物体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&gt;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无物体</a:t>
            </a:r>
            <a:r>
              <a:rPr lang="en-US" altLang="zh-CN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: P = 0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304915" y="3367405"/>
            <a:ext cx="762635" cy="532130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Loss 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Function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272020" y="3366135"/>
            <a:ext cx="485775" cy="533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NMS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algn="ctr"/>
            <a:r>
              <a:rPr lang="en-US" altLang="zh-CN" sz="9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iou</a:t>
            </a:r>
            <a:endParaRPr lang="en-US" altLang="zh-CN" sz="9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9" name="右箭头 88"/>
          <p:cNvSpPr/>
          <p:nvPr/>
        </p:nvSpPr>
        <p:spPr>
          <a:xfrm>
            <a:off x="7092315" y="3505835"/>
            <a:ext cx="179705" cy="28829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6322060" y="1998980"/>
            <a:ext cx="58737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3" name="肘形连接符 92"/>
          <p:cNvCxnSpPr/>
          <p:nvPr/>
        </p:nvCxnSpPr>
        <p:spPr>
          <a:xfrm>
            <a:off x="7440930" y="1744980"/>
            <a:ext cx="128905" cy="25400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图片 9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4330" y="3816350"/>
            <a:ext cx="4138295" cy="162687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8402320" y="326580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③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 Head,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3677920" y="2026920"/>
            <a:ext cx="1779905" cy="577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3469640" y="2143125"/>
            <a:ext cx="2057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②  训练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RPN, 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分类器 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&amp; bbox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回归器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99865" y="1614170"/>
            <a:ext cx="925195" cy="568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prstDash val="dash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r>
              <a: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RPN </a:t>
            </a:r>
            <a:endParaRPr lang="en-US" sz="12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全卷积网络</a:t>
            </a:r>
            <a:endParaRPr lang="zh-CN" altLang="en-US" sz="10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3345815" y="2620645"/>
            <a:ext cx="196215" cy="41656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>
            <a:off x="5389245" y="379412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>
            <a:off x="5384165" y="3480435"/>
            <a:ext cx="9144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/>
        </p:nvSpPr>
        <p:spPr>
          <a:xfrm>
            <a:off x="5716905" y="2976880"/>
            <a:ext cx="9017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预测出 </a:t>
            </a:r>
            <a:endParaRPr lang="zh-CN" alt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en-US" sz="800">
                <a:solidFill>
                  <a:srgbClr val="FD6666"/>
                </a:solidFill>
                <a:latin typeface="微软雅黑" panose="020B0503020204020204" charset="-122"/>
                <a:ea typeface="微软雅黑" panose="020B0503020204020204" charset="-122"/>
              </a:rPr>
              <a:t>50x38x36</a:t>
            </a:r>
            <a:endParaRPr lang="en-US" sz="800">
              <a:solidFill>
                <a:srgbClr val="FD666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09" name="肘形连接符 108"/>
          <p:cNvCxnSpPr/>
          <p:nvPr/>
        </p:nvCxnSpPr>
        <p:spPr>
          <a:xfrm flipV="1">
            <a:off x="5412105" y="2965450"/>
            <a:ext cx="487680" cy="288925"/>
          </a:xfrm>
          <a:prstGeom prst="bentConnector3">
            <a:avLst>
              <a:gd name="adj1" fmla="val 100260"/>
            </a:avLst>
          </a:prstGeom>
          <a:ln>
            <a:solidFill>
              <a:srgbClr val="0070C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5304155" y="2315210"/>
            <a:ext cx="222885" cy="10795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864485" y="3308350"/>
            <a:ext cx="718820" cy="3924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卷积特征图</a:t>
            </a:r>
            <a:endParaRPr lang="en-US" altLang="zh-CN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输出通道数</a:t>
            </a:r>
            <a:endParaRPr lang="zh-CN" altLang="en-US" sz="7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304155" y="3048000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lnSpc>
                <a:spcPct val="140000"/>
              </a:lnSpc>
              <a:buNone/>
            </a:pPr>
            <a:r>
              <a:rPr lang="en-US" altLang="zh-CN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bbox</a:t>
            </a: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18125" y="3960495"/>
            <a:ext cx="718820" cy="2419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lnSpc>
                <a:spcPct val="140000"/>
              </a:lnSpc>
              <a:buNone/>
            </a:pPr>
            <a:r>
              <a:rPr lang="zh-CN" altLang="en-US" sz="7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分类特征图</a:t>
            </a:r>
            <a:endParaRPr lang="zh-CN" altLang="en-US" sz="7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H="1" flipV="1">
            <a:off x="6036945" y="3958590"/>
            <a:ext cx="4445" cy="420370"/>
          </a:xfrm>
          <a:prstGeom prst="straightConnector1">
            <a:avLst/>
          </a:prstGeom>
          <a:ln w="3175">
            <a:solidFill>
              <a:srgbClr val="0070C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6091555" y="2611120"/>
            <a:ext cx="1349375" cy="707390"/>
          </a:xfrm>
          <a:prstGeom prst="straightConnector1">
            <a:avLst/>
          </a:prstGeom>
          <a:ln w="3175">
            <a:solidFill>
              <a:srgbClr val="FD6666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978650" y="2946400"/>
            <a:ext cx="96710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RPN_to_rois</a:t>
            </a:r>
            <a:endParaRPr lang="en-US" sz="10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35280" y="574675"/>
            <a:ext cx="419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latin typeface="微软雅黑" panose="020B0503020204020204" charset="-122"/>
                <a:ea typeface="微软雅黑" panose="020B0503020204020204" charset="-122"/>
              </a:rPr>
              <a:t>FPN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</a:rPr>
              <a:t>特征金字塔网络</a:t>
            </a:r>
            <a:endParaRPr lang="zh-CN" altLang="en-US" sz="2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fpn_rp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0090" y="1665605"/>
            <a:ext cx="7440930" cy="2738120"/>
          </a:xfrm>
          <a:prstGeom prst="rect">
            <a:avLst/>
          </a:prstGeom>
        </p:spPr>
      </p:pic>
      <p:sp>
        <p:nvSpPr>
          <p:cNvPr id="61" name="文本框 60"/>
          <p:cNvSpPr txBox="1"/>
          <p:nvPr/>
        </p:nvSpPr>
        <p:spPr>
          <a:xfrm>
            <a:off x="4425315" y="4128135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FPN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作为特征提取器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18885" y="4117340"/>
            <a:ext cx="17532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RPN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生成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ROIs</a:t>
            </a:r>
            <a:endParaRPr lang="en-US" altLang="zh-CN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632"/>
          <a:stretch>
            <a:fillRect/>
          </a:stretch>
        </p:blipFill>
        <p:spPr>
          <a:xfrm>
            <a:off x="84455" y="1221740"/>
            <a:ext cx="4340860" cy="516953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2332990" y="3439160"/>
            <a:ext cx="97155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元素相加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52700" y="2479040"/>
            <a:ext cx="167576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3x3</a:t>
            </a:r>
            <a:r>
              <a:rPr lang="zh-CN" altLang="en-US" sz="1200" b="1">
                <a:solidFill>
                  <a:srgbClr val="FC0280"/>
                </a:solidFill>
                <a:latin typeface="微软雅黑" panose="020B0503020204020204" charset="-122"/>
                <a:ea typeface="微软雅黑" panose="020B0503020204020204" charset="-122"/>
              </a:rPr>
              <a:t>卷积将两张特征图合并，防止失真</a:t>
            </a:r>
            <a:endParaRPr lang="zh-CN" altLang="en-US" sz="1200" b="1">
              <a:solidFill>
                <a:srgbClr val="FC028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79575" y="1489075"/>
            <a:ext cx="1800860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40000"/>
              </a:lnSpc>
            </a:pPr>
            <a:r>
              <a:rPr lang="en-US" altLang="zh-CN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1x1</a:t>
            </a:r>
            <a:r>
              <a:rPr lang="zh-CN" altLang="en-US" sz="12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卷积改变通道大小</a:t>
            </a:r>
            <a:endParaRPr lang="zh-CN" altLang="en-US" sz="1200" b="1">
              <a:solidFill>
                <a:srgbClr val="C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74255" y="4658360"/>
            <a:ext cx="22809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根据</a:t>
            </a:r>
            <a:r>
              <a:rPr lang="en-US" altLang="zh-CN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ROI</a:t>
            </a:r>
            <a:r>
              <a:rPr lang="zh-CN" altLang="en-US" sz="12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的宽和高选择特征图</a:t>
            </a:r>
            <a:endParaRPr lang="zh-CN" altLang="en-US" sz="1200" b="1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120" y="4933950"/>
            <a:ext cx="2345055" cy="3092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2450</Words>
  <Application>WPS 表格</Application>
  <PresentationFormat>宽屏</PresentationFormat>
  <Paragraphs>425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方正书宋_GBK</vt:lpstr>
      <vt:lpstr>Wingdings</vt:lpstr>
      <vt:lpstr>微软雅黑</vt:lpstr>
      <vt:lpstr>Calibri</vt:lpstr>
      <vt:lpstr>Helvetica Neue</vt:lpstr>
      <vt:lpstr>宋体</vt:lpstr>
      <vt:lpstr>Arial Unicode MS</vt:lpstr>
      <vt:lpstr>HYShuSongErKW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taylorguo</dc:creator>
  <cp:lastModifiedBy>taylorguo</cp:lastModifiedBy>
  <cp:revision>542</cp:revision>
  <dcterms:created xsi:type="dcterms:W3CDTF">2019-04-03T11:52:43Z</dcterms:created>
  <dcterms:modified xsi:type="dcterms:W3CDTF">2019-04-03T11:52:43Z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2052-1.0.0.1113</vt:lpwstr>
  </property>
</Properties>
</file>

<file path=docProps/thumbnail.jpeg>
</file>